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60" r:id="rId3"/>
    <p:sldId id="257" r:id="rId4"/>
    <p:sldId id="258" r:id="rId5"/>
    <p:sldId id="272" r:id="rId6"/>
    <p:sldId id="273" r:id="rId7"/>
    <p:sldId id="274" r:id="rId8"/>
    <p:sldId id="259" r:id="rId9"/>
    <p:sldId id="261" r:id="rId10"/>
    <p:sldId id="262" r:id="rId11"/>
    <p:sldId id="263" r:id="rId12"/>
    <p:sldId id="264" r:id="rId13"/>
    <p:sldId id="270" r:id="rId14"/>
    <p:sldId id="268" r:id="rId15"/>
    <p:sldId id="269" r:id="rId16"/>
    <p:sldId id="265" r:id="rId17"/>
    <p:sldId id="271" r:id="rId18"/>
    <p:sldId id="275" r:id="rId19"/>
    <p:sldId id="266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8B7A-42F3-4189-98E6-A8F0E746D4F1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AECE4-7BCC-4936-BCAD-32C427FFC9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2">
                <a:lumMod val="90000"/>
                <a:alpha val="28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3EF00-ED07-4D76-BAA6-7DD4514520D9}" type="datetimeFigureOut">
              <a:rPr lang="en-US" smtClean="0"/>
              <a:pPr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ED922-CD65-4690-91CE-A5704E54A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q-AL" b="1" dirty="0" smtClean="0"/>
              <a:t>Financat vendore në draft-ligjin: “Për organizimin dhe funksionimin e qeverisjes vendore</a:t>
            </a:r>
            <a:r>
              <a:rPr lang="sq-AL" dirty="0" smtClean="0"/>
              <a:t>”</a:t>
            </a:r>
            <a:endParaRPr lang="sq-A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Fran BRAHIMI</a:t>
            </a:r>
            <a:b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sq-AL" sz="4000" b="1" dirty="0" smtClean="0"/>
              <a:t>Huamarrja vendore</a:t>
            </a:r>
            <a:endParaRPr lang="sq-A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715000"/>
          </a:xfrm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2500" dirty="0" smtClean="0"/>
          </a:p>
          <a:p>
            <a:pPr>
              <a:lnSpc>
                <a:spcPct val="120000"/>
              </a:lnSpc>
            </a:pPr>
            <a:r>
              <a:rPr lang="sq-AL" sz="6000" dirty="0" smtClean="0"/>
              <a:t>Marrja e huasë në përputhje me kriteret, kufizimet, ligjin për menaxhimin e sistemit buxhetor, huamarrjen dhe financat vendore</a:t>
            </a:r>
          </a:p>
          <a:p>
            <a:pPr>
              <a:lnSpc>
                <a:spcPct val="120000"/>
              </a:lnSpc>
            </a:pPr>
            <a:r>
              <a:rPr lang="sq-AL" sz="6000" dirty="0" smtClean="0"/>
              <a:t>Në kufirin vjetor të huamarrjes, një përqindje e caktuar i rezervohet njësive të qeverisjes vendore.</a:t>
            </a:r>
          </a:p>
          <a:p>
            <a:pPr>
              <a:lnSpc>
                <a:spcPct val="120000"/>
              </a:lnSpc>
            </a:pPr>
            <a:r>
              <a:rPr lang="sq-AL" sz="6000" dirty="0" smtClean="0"/>
              <a:t>Hua afatshkurtër, për të financuar mungesën e përkohshme të likuiditeteve.</a:t>
            </a:r>
          </a:p>
          <a:p>
            <a:pPr>
              <a:lnSpc>
                <a:spcPct val="120000"/>
              </a:lnSpc>
            </a:pPr>
            <a:r>
              <a:rPr lang="sq-AL" sz="6000" dirty="0" smtClean="0"/>
              <a:t>Huaja afatgjate, për të financuar shpenzime kapitale,financimin e huasë ekzistuese.</a:t>
            </a:r>
          </a:p>
          <a:p>
            <a:pPr>
              <a:lnSpc>
                <a:spcPct val="120000"/>
              </a:lnSpc>
            </a:pPr>
            <a:r>
              <a:rPr lang="sq-AL" sz="6000" dirty="0" smtClean="0"/>
              <a:t>Shuma e përgjithshme e borxhit afatshkurtër maksimumi 10% e të ardhurave faktike gjithsej të taksave dhe tarifave vendore dhe taksat e tatimet e ndara të vitit fiskal paraardhës.</a:t>
            </a:r>
          </a:p>
          <a:p>
            <a:pPr>
              <a:lnSpc>
                <a:spcPct val="120000"/>
              </a:lnSpc>
              <a:buNone/>
            </a:pPr>
            <a:endParaRPr lang="sq-AL" sz="2500" dirty="0" smtClean="0"/>
          </a:p>
          <a:p>
            <a:pPr>
              <a:lnSpc>
                <a:spcPct val="120000"/>
              </a:lnSpc>
            </a:pPr>
            <a:r>
              <a:rPr lang="sq-AL" sz="6000" dirty="0" smtClean="0"/>
              <a:t>Shërbimi i borxhit, që duhet të paguhet çdo vit për borxhin afatgjatë, nuk mund të tejkalojë 20% të buxhetit total të të ardhurave nga transferta e pakushtëzuar, taksat dhe tatimet e ndara dhe taksat e tarifat vendore të tri viteve fiskale paraardhëse të njësisë së qeverisjes vendore.</a:t>
            </a:r>
          </a:p>
          <a:p>
            <a:pPr>
              <a:buNone/>
            </a:pPr>
            <a:endParaRPr lang="sq-AL" dirty="0" smtClean="0"/>
          </a:p>
          <a:p>
            <a:endParaRPr lang="sq-A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q-AL" b="1" dirty="0" smtClean="0"/>
              <a:t>Shpenzimet</a:t>
            </a:r>
            <a:endParaRPr lang="sq-A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7150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sz="5100" dirty="0" smtClean="0"/>
          </a:p>
          <a:p>
            <a:r>
              <a:rPr lang="sq-AL" sz="7400" dirty="0" smtClean="0"/>
              <a:t>Njqv-të kryejnë shpenzime në përputhje me parimet e disiplinës fiskale, menaxhimit financiar dhe kontrollit, përdorimit me efiçencë, efektivitet të burimeve financiare.</a:t>
            </a:r>
          </a:p>
          <a:p>
            <a:r>
              <a:rPr lang="sq-AL" sz="7400" dirty="0" smtClean="0"/>
              <a:t>Në kushtet e mungesës së buxhetit të miratuar nga këshilli, kryetari i njësisë së qeverisjes vendore merr përkohësisht kompetencat e këshillit dhe autorizon kryerjen e shpenzimeve deri në 1/12 e shpenzimeve faktike të buxhetit vendor të vitit të mëparshëm.</a:t>
            </a:r>
          </a:p>
          <a:p>
            <a:r>
              <a:rPr lang="sq-AL" sz="7400" dirty="0" smtClean="0"/>
              <a:t>Transferimi i fondeve nga një zë shpenzimesh në një tjetër, brenda dhe midis programeve të ndryshme buxhetore do të realizohet sipas akteve ligjore dhe nënligjore në fuqi që rregullojnë menaxhimin e sistemit buxhetor dhe financat vendore.</a:t>
            </a:r>
          </a:p>
          <a:p>
            <a:pPr lvl="0"/>
            <a:r>
              <a:rPr lang="sq-AL" sz="7400" dirty="0" smtClean="0"/>
              <a:t>Asnjë grant apo transfertë e kushtëzuar, e dhënë nga pushteti qendror, nuk mund të përdoret për qëllime të tjera përveç atyre të përcaktuara në grantin apo transfertën përkatëse.</a:t>
            </a:r>
            <a:endParaRPr lang="sq-AL" sz="7400" b="1" dirty="0" smtClean="0"/>
          </a:p>
          <a:p>
            <a:pPr>
              <a:buNone/>
            </a:pPr>
            <a:endParaRPr lang="en-US" sz="7400" dirty="0" smtClean="0"/>
          </a:p>
          <a:p>
            <a:endParaRPr lang="en-US" sz="7400" dirty="0" smtClean="0"/>
          </a:p>
          <a:p>
            <a:endParaRPr lang="en-US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sq-AL" sz="4000" b="1" dirty="0" smtClean="0"/>
              <a:t>Buxheti i NJQV-ve</a:t>
            </a:r>
            <a:endParaRPr lang="sq-A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q-AL" sz="2800" u="sng" dirty="0" smtClean="0"/>
              <a:t>Buxheti duhet të përmbajë:</a:t>
            </a:r>
          </a:p>
          <a:p>
            <a:r>
              <a:rPr lang="sq-AL" sz="2800" dirty="0" smtClean="0"/>
              <a:t>Parashikimin e të ardhurave dhe shpenzimeve, përfshirë shlyerjen e borxhit të qeverisë vendore.</a:t>
            </a:r>
          </a:p>
          <a:p>
            <a:r>
              <a:rPr lang="sq-AL" sz="2800" dirty="0" smtClean="0"/>
              <a:t>Transfert</a:t>
            </a:r>
            <a:r>
              <a:rPr lang="en-US" sz="2800" dirty="0" smtClean="0"/>
              <a:t>ën</a:t>
            </a:r>
            <a:r>
              <a:rPr lang="sq-AL" sz="2800" dirty="0" smtClean="0"/>
              <a:t> e pakushtëzuar</a:t>
            </a:r>
            <a:endParaRPr lang="en-US" sz="2800" dirty="0" smtClean="0"/>
          </a:p>
          <a:p>
            <a:r>
              <a:rPr lang="en-US" sz="2800" dirty="0" smtClean="0"/>
              <a:t>Transfertat </a:t>
            </a:r>
            <a:r>
              <a:rPr lang="sq-AL" sz="2800" dirty="0" smtClean="0"/>
              <a:t>kushtëzuara të cilat do të përdoren vetëm për qëllimin për të cilin janë dhënë për përdorimin e tyre.</a:t>
            </a:r>
          </a:p>
          <a:p>
            <a:r>
              <a:rPr lang="sq-AL" sz="2800" dirty="0" smtClean="0"/>
              <a:t>Parashikimin e të ardhurave dhe shpenzimeve për dy vitet buxhetore pasardhëse</a:t>
            </a:r>
          </a:p>
          <a:p>
            <a:r>
              <a:rPr lang="sq-AL" sz="2800" dirty="0" smtClean="0"/>
              <a:t> Parashikimin e shpenzimeve për investimet.</a:t>
            </a:r>
          </a:p>
          <a:p>
            <a:r>
              <a:rPr lang="sq-AL" sz="2800" dirty="0" smtClean="0"/>
              <a:t>Objektivat kryesore të buxhetit për vitin pasardhës dhe rezultatet e pritshme, përfshirë treguesit e performancës.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 smtClean="0"/>
              <a:t>Buxheti i NJQV-ve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sq-AL" dirty="0" smtClean="0"/>
              <a:t>Buxhetimi me programe ka lehtësuar përgatitjen e një sistemi të raportimit më të mirë në zbatimin e buxhetit, ka përmirësuar cilësinë e menaxhimit financiar në sektorë të caktuar,  vendimmarrje më e lehtë.</a:t>
            </a:r>
          </a:p>
          <a:p>
            <a:pPr>
              <a:buFont typeface="Wingdings" pitchFamily="2" charset="2"/>
              <a:buChar char="§"/>
            </a:pPr>
            <a:r>
              <a:rPr lang="sq-AL" dirty="0" smtClean="0"/>
              <a:t>Lidhen të ardhurat dhe shpenzimet me programe shumëvjeçare që plotësojnë qëllimet, objektivat dhe strategjitë e njësisë vendore.</a:t>
            </a:r>
          </a:p>
          <a:p>
            <a:pPr>
              <a:buFont typeface="Wingdings" pitchFamily="2" charset="2"/>
              <a:buChar char="§"/>
            </a:pPr>
            <a:r>
              <a:rPr lang="sq-AL" dirty="0" smtClean="0"/>
              <a:t>Një program i klasi</a:t>
            </a:r>
            <a:r>
              <a:rPr lang="en-US" dirty="0" smtClean="0"/>
              <a:t>fi</a:t>
            </a:r>
            <a:r>
              <a:rPr lang="sq-AL" dirty="0" smtClean="0"/>
              <a:t>kon të gjitha aktivitetet e  qeverisë vendore në një nga politikat e tyre të </a:t>
            </a:r>
            <a:r>
              <a:rPr lang="en-US" dirty="0" smtClean="0"/>
              <a:t>m</a:t>
            </a:r>
            <a:r>
              <a:rPr lang="sq-AL" dirty="0" smtClean="0"/>
              <a:t>ëdha duke kontribuar në qëllimet dhe objektivat e përgjithshme të komunitetit</a:t>
            </a:r>
            <a:r>
              <a:rPr lang="en-US" dirty="0" smtClean="0"/>
              <a:t>.</a:t>
            </a:r>
            <a:endParaRPr lang="sq-A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990600"/>
          </a:xfrm>
        </p:spPr>
        <p:txBody>
          <a:bodyPr>
            <a:noAutofit/>
          </a:bodyPr>
          <a:lstStyle/>
          <a:p>
            <a:r>
              <a:rPr lang="sq-AL" sz="3600" b="1" dirty="0" smtClean="0"/>
              <a:t>Hapat e përgatitjes së buxhetit me programe</a:t>
            </a:r>
            <a:endParaRPr lang="sq-AL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r>
              <a:rPr lang="sq-AL" sz="2400" dirty="0" smtClean="0"/>
              <a:t>Qëllimet (rezultatet finale që bashkia dëshiron të arrijë).</a:t>
            </a:r>
          </a:p>
          <a:p>
            <a:r>
              <a:rPr lang="sq-AL" sz="2400" dirty="0" smtClean="0"/>
              <a:t>Objektivat (rezultatet specifike/të dëshiruara brenda një periudhe të caktuar kohe -  pershembull zgjerimi i numrit të bi</a:t>
            </a:r>
            <a:r>
              <a:rPr lang="en-US" sz="2400" dirty="0" smtClean="0"/>
              <a:t>n</a:t>
            </a:r>
            <a:r>
              <a:rPr lang="sq-AL" sz="2400" dirty="0" smtClean="0"/>
              <a:t>zeseve në qendër të qytetit me 15 %).</a:t>
            </a:r>
          </a:p>
          <a:p>
            <a:r>
              <a:rPr lang="sq-AL" sz="2400" dirty="0" smtClean="0"/>
              <a:t>Përgatitja e kalendarit të Buxhetit (përcaktimi i periudhës kohore për çdo proces të hartimit të buxhetit).</a:t>
            </a:r>
          </a:p>
          <a:p>
            <a:r>
              <a:rPr lang="sq-AL" sz="2400" dirty="0" smtClean="0"/>
              <a:t>Shqyrtimi i kërkesave buxhetore (kryetari dhe këshilli).</a:t>
            </a:r>
          </a:p>
          <a:p>
            <a:r>
              <a:rPr lang="sq-AL" sz="2400" dirty="0" smtClean="0"/>
              <a:t>Roli i qytetarit (mendimi i tyre në lidhje me politikat dhe shërbimet e ofruara).</a:t>
            </a:r>
          </a:p>
          <a:p>
            <a:r>
              <a:rPr lang="sq-AL" sz="2400" dirty="0" smtClean="0"/>
              <a:t>Miratimi i buxhetit (një dokument i kuptueshëm për qytetarët për shërbimet e ofruara, koston e këtyre shërbimeve, përfitimet që ata do të marrin nga këto shërbime).</a:t>
            </a:r>
          </a:p>
          <a:p>
            <a:r>
              <a:rPr lang="sq-AL" sz="2400" dirty="0" smtClean="0"/>
              <a:t>Ekzekutimi dhe monitorimi (raporte analizash të shpenzimeve dhe produkteve faktike kundrejt planeve buxhetore).</a:t>
            </a:r>
            <a:endParaRPr lang="sq-A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b="1" dirty="0" smtClean="0"/>
              <a:t>Projekt Buxheti Afatmesëm</a:t>
            </a:r>
            <a:endParaRPr lang="sq-A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sq-AL" sz="2800" dirty="0" smtClean="0"/>
              <a:t>Aktivitete të cilat kryhen për PBA janë:</a:t>
            </a:r>
          </a:p>
          <a:p>
            <a:pPr marL="609600" indent="-609600">
              <a:buNone/>
            </a:pPr>
            <a:r>
              <a:rPr lang="sq-AL" sz="2800" dirty="0" smtClean="0"/>
              <a:t>1.    Përcaktimi i Grupi për Strategji dhe Buxhet/Drejtuesit e Ekipeve të Menaxhimit të Programit)</a:t>
            </a:r>
          </a:p>
          <a:p>
            <a:pPr marL="609600" indent="-609600">
              <a:buAutoNum type="arabicPeriod" startAt="2"/>
            </a:pPr>
            <a:r>
              <a:rPr lang="sq-AL" sz="2800" dirty="0" smtClean="0"/>
              <a:t>Rishikimi i politikave të programit</a:t>
            </a:r>
          </a:p>
          <a:p>
            <a:pPr marL="609600" indent="-609600">
              <a:buAutoNum type="arabicPeriod" startAt="2"/>
            </a:pPr>
            <a:r>
              <a:rPr lang="sq-AL" sz="2800" dirty="0" smtClean="0"/>
              <a:t>Planifikimi i shpenzimeve të programit</a:t>
            </a:r>
          </a:p>
          <a:p>
            <a:pPr marL="609600" indent="-609600">
              <a:buAutoNum type="arabicPeriod" startAt="2"/>
            </a:pPr>
            <a:r>
              <a:rPr lang="sq-AL" sz="2800" dirty="0" smtClean="0"/>
              <a:t>Menaxhimi i investimeve publike</a:t>
            </a:r>
          </a:p>
          <a:p>
            <a:pPr marL="609600" indent="-609600">
              <a:buAutoNum type="arabicPeriod" startAt="2"/>
            </a:pPr>
            <a:r>
              <a:rPr lang="sq-AL" sz="2800" dirty="0" smtClean="0"/>
              <a:t>Tavanet e PBA-së</a:t>
            </a:r>
          </a:p>
          <a:p>
            <a:pPr marL="609600" indent="-609600">
              <a:buAutoNum type="arabicPeriod" startAt="2"/>
            </a:pPr>
            <a:r>
              <a:rPr lang="sq-AL" sz="2800" dirty="0" smtClean="0"/>
              <a:t>Analiza dhe vlerësimi i kërkesave buxhetore</a:t>
            </a:r>
          </a:p>
          <a:p>
            <a:pPr marL="609600" indent="-609600">
              <a:buAutoNum type="arabicPeriod" startAt="2"/>
            </a:pPr>
            <a:r>
              <a:rPr lang="sq-AL" sz="2800" dirty="0" smtClean="0"/>
              <a:t>Monitorimi dhe vlerësimi i PBA-ve</a:t>
            </a:r>
            <a:endParaRPr lang="sq-A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Auditimi i Brendshëm dhe i Jashtëm financiar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Krijimi i </a:t>
            </a:r>
            <a:r>
              <a:rPr lang="sq-AL" sz="2400" dirty="0" smtClean="0"/>
              <a:t>Komision</a:t>
            </a:r>
            <a:r>
              <a:rPr lang="en-US" sz="2400" dirty="0" smtClean="0"/>
              <a:t>it</a:t>
            </a:r>
            <a:r>
              <a:rPr lang="sq-AL" sz="2400" dirty="0" smtClean="0"/>
              <a:t> të Financave i cili do të veprojë gjatë kohëzgjatjes së mandatit të këshillit</a:t>
            </a:r>
            <a:r>
              <a:rPr lang="en-US" sz="2400" dirty="0" smtClean="0"/>
              <a:t>.</a:t>
            </a:r>
          </a:p>
          <a:p>
            <a:r>
              <a:rPr lang="sq-AL" sz="2400" dirty="0" smtClean="0"/>
              <a:t>Komisioni i Financave kontrollon të ardhurat dhe shpenzimet e bëra nga organi ekzekutiv, në përputhje me buxhetin e miratuar nga </a:t>
            </a:r>
            <a:r>
              <a:rPr lang="en-US" sz="2400" dirty="0" smtClean="0"/>
              <a:t>k</a:t>
            </a:r>
            <a:r>
              <a:rPr lang="sq-AL" sz="2400" dirty="0" smtClean="0"/>
              <a:t>ëshilli</a:t>
            </a:r>
            <a:r>
              <a:rPr lang="en-US" sz="2400" dirty="0" smtClean="0"/>
              <a:t>.</a:t>
            </a:r>
          </a:p>
          <a:p>
            <a:r>
              <a:rPr lang="sq-AL" sz="2400" dirty="0" smtClean="0"/>
              <a:t>Komisioni i Financave mund të kërkojë auditim të jashtëm të financave dhe buxhetit</a:t>
            </a:r>
            <a:r>
              <a:rPr lang="en-US" sz="2400" dirty="0" smtClean="0"/>
              <a:t>.</a:t>
            </a:r>
          </a:p>
          <a:p>
            <a:r>
              <a:rPr lang="sq-AL" sz="2400" dirty="0" smtClean="0"/>
              <a:t>Çdo raport lidhur me aktivitetet që lidhen me kontrollet e brendshme financiare do të bëhen publike</a:t>
            </a:r>
            <a:r>
              <a:rPr lang="en-US" sz="2400" dirty="0" smtClean="0"/>
              <a:t>.</a:t>
            </a:r>
          </a:p>
          <a:p>
            <a:r>
              <a:rPr lang="sq-AL" sz="2400" dirty="0" smtClean="0"/>
              <a:t>Çdo njësi e qeverisjes vendore i nënshtrohet kontrollit të jashtëm nga ana e Kontrollit të Lartë të Shtetit</a:t>
            </a:r>
            <a:r>
              <a:rPr lang="en-US" sz="2400" dirty="0" smtClean="0"/>
              <a:t>.</a:t>
            </a:r>
          </a:p>
          <a:p>
            <a:r>
              <a:rPr lang="sq-AL" sz="2400" dirty="0" smtClean="0"/>
              <a:t>Çdo raport i një auditi të jashtëm mbi funksionimin e njësive të qeverisjes vendore duhet të vihet në dispozicion të publikut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sq-AL" b="1" dirty="0" smtClean="0"/>
              <a:t>Raporti vjetor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r>
              <a:rPr lang="sq-AL" sz="3400" dirty="0" smtClean="0"/>
              <a:t>Kryetari njësisë së qeverisjes vendore paraqe</a:t>
            </a:r>
            <a:r>
              <a:rPr lang="en-US" sz="3400" dirty="0" smtClean="0"/>
              <a:t>t</a:t>
            </a:r>
            <a:r>
              <a:rPr lang="sq-AL" sz="3400" dirty="0" smtClean="0"/>
              <a:t> çdo vit një raport me shkrim </a:t>
            </a:r>
            <a:r>
              <a:rPr lang="en-US" sz="3400" dirty="0" smtClean="0"/>
              <a:t>në</a:t>
            </a:r>
            <a:r>
              <a:rPr lang="sq-AL" sz="3400" dirty="0" smtClean="0"/>
              <a:t> këshill mbi</a:t>
            </a:r>
            <a:r>
              <a:rPr lang="en-US" sz="3400" dirty="0" smtClean="0"/>
              <a:t>:</a:t>
            </a:r>
          </a:p>
          <a:p>
            <a:pPr lvl="1"/>
            <a:r>
              <a:rPr lang="sq-AL" sz="3000" dirty="0" smtClean="0"/>
              <a:t>veprimtarinë financiare dhe zbatimin e buxhetit të njësisë së qeverisjes vendore,</a:t>
            </a:r>
            <a:endParaRPr lang="en-US" sz="3000" dirty="0" smtClean="0"/>
          </a:p>
          <a:p>
            <a:pPr lvl="1"/>
            <a:r>
              <a:rPr lang="sq-AL" sz="3000" dirty="0" smtClean="0"/>
              <a:t>veprimtarinë financiare dhe zbatimin </a:t>
            </a:r>
            <a:r>
              <a:rPr lang="en-US" sz="3000" dirty="0" smtClean="0"/>
              <a:t>e buxhetiit </a:t>
            </a:r>
            <a:r>
              <a:rPr lang="sq-AL" sz="3000" dirty="0" smtClean="0"/>
              <a:t>për institucionet e varësisë</a:t>
            </a:r>
            <a:r>
              <a:rPr lang="en-US" sz="3000" dirty="0" smtClean="0"/>
              <a:t>,</a:t>
            </a:r>
            <a:endParaRPr lang="en-US" sz="3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400" dirty="0" smtClean="0"/>
              <a:t>R</a:t>
            </a:r>
            <a:r>
              <a:rPr lang="sq-AL" sz="3400" dirty="0" smtClean="0"/>
              <a:t>aport</a:t>
            </a:r>
            <a:r>
              <a:rPr lang="en-US" sz="3400" dirty="0" smtClean="0"/>
              <a:t>i</a:t>
            </a:r>
            <a:r>
              <a:rPr lang="sq-AL" sz="3400" dirty="0" smtClean="0"/>
              <a:t> i paraqitet këshillit jo më vonë se 1 marsi i vitit në pasardhës. 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sz="4000" b="1" dirty="0" smtClean="0"/>
              <a:t>Disa çështje per diskutim</a:t>
            </a:r>
            <a:endParaRPr lang="sq-A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 lnSpcReduction="10000"/>
          </a:bodyPr>
          <a:lstStyle/>
          <a:p>
            <a:r>
              <a:rPr lang="sq-AL" dirty="0" smtClean="0"/>
              <a:t>A është i plote kapitulli per financat vendore ne ketë ligj?</a:t>
            </a:r>
          </a:p>
          <a:p>
            <a:r>
              <a:rPr lang="sq-AL" dirty="0" smtClean="0"/>
              <a:t>Programit buxhetor afatmesëm?</a:t>
            </a:r>
          </a:p>
          <a:p>
            <a:r>
              <a:rPr lang="sq-AL" dirty="0" smtClean="0"/>
              <a:t>Si gjejnë pasqyrim planet strategjike te zhvillimi te njësive vendore te pjesa e buxhetit?</a:t>
            </a:r>
          </a:p>
          <a:p>
            <a:r>
              <a:rPr lang="sq-AL" dirty="0" smtClean="0"/>
              <a:t>Transferta e kushtëzuar a mos duhet trajtuar me gjere?</a:t>
            </a:r>
          </a:p>
          <a:p>
            <a:r>
              <a:rPr lang="sq-AL" dirty="0" smtClean="0"/>
              <a:t>Fondi i Zhvillimit te rajoneve?</a:t>
            </a:r>
          </a:p>
          <a:p>
            <a:r>
              <a:rPr lang="sq-AL" dirty="0" smtClean="0"/>
              <a:t>Tarifat vendore?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9812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sq-AL" sz="6000" b="1" i="1" dirty="0" smtClean="0">
                <a:latin typeface="Bookman Old Style" pitchFamily="18" charset="0"/>
              </a:rPr>
              <a:t>Faleminderit </a:t>
            </a:r>
            <a:endParaRPr lang="sq-AL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 smtClean="0"/>
              <a:t>Përmbajtja</a:t>
            </a:r>
            <a:endParaRPr lang="sq-A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sq-AL" dirty="0" smtClean="0"/>
              <a:t>Parimet e financimit të qeverisjes vendore</a:t>
            </a:r>
          </a:p>
          <a:p>
            <a:r>
              <a:rPr lang="sq-AL" dirty="0" smtClean="0"/>
              <a:t>Të ardhurat nga burimet vendore/ burimet kombëtare</a:t>
            </a:r>
          </a:p>
          <a:p>
            <a:r>
              <a:rPr lang="sq-AL" dirty="0" smtClean="0"/>
              <a:t>Burimet e financimit të qarkut</a:t>
            </a:r>
          </a:p>
          <a:p>
            <a:r>
              <a:rPr lang="sq-AL" dirty="0" smtClean="0"/>
              <a:t>Huamarrja vendore</a:t>
            </a:r>
          </a:p>
          <a:p>
            <a:r>
              <a:rPr lang="sq-AL" dirty="0" smtClean="0"/>
              <a:t>Shpenzimet</a:t>
            </a:r>
          </a:p>
          <a:p>
            <a:r>
              <a:rPr lang="sq-AL" dirty="0" smtClean="0"/>
              <a:t>Buxheti i NJQV-ve</a:t>
            </a:r>
          </a:p>
          <a:p>
            <a:r>
              <a:rPr lang="sq-AL" dirty="0" smtClean="0"/>
              <a:t>Auditimi i Brendshëm dhe i Jashtëm financiar</a:t>
            </a:r>
            <a:endParaRPr lang="sq-A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b="1" dirty="0" smtClean="0"/>
              <a:t>Parimet e financimit të qeverisjes vendore</a:t>
            </a:r>
            <a:endParaRPr lang="sq-A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953000"/>
          </a:xfrm>
        </p:spPr>
        <p:txBody>
          <a:bodyPr>
            <a:normAutofit/>
          </a:bodyPr>
          <a:lstStyle/>
          <a:p>
            <a:r>
              <a:rPr lang="sq-AL" sz="2800" dirty="0" smtClean="0"/>
              <a:t>Parimi i diversifikimit të burimeve të të ardhurave.</a:t>
            </a:r>
          </a:p>
          <a:p>
            <a:pPr>
              <a:buNone/>
            </a:pPr>
            <a:endParaRPr lang="sq-AL" sz="900" dirty="0" smtClean="0"/>
          </a:p>
          <a:p>
            <a:r>
              <a:rPr lang="sq-AL" sz="2800" dirty="0" smtClean="0"/>
              <a:t>NJQV-të financohen nga: të ardhurat nga taksat, tarifat, fondet e transferuara nga buxheti qendror, ndarja e taksave/tatimeve, huamarrja, donacione etj.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E drejta e njqv-ve për të krijuar të ardhura në mënyrë të pavarur.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Miratimi, zbatimi, administrimi i buxhetit , pa deficit, në përputhje me legjislacionin në fuqi.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sz="4000" b="1" dirty="0" smtClean="0"/>
              <a:t>Të ardhurat nga burimet vendore</a:t>
            </a:r>
            <a:endParaRPr lang="sq-A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800" dirty="0" smtClean="0"/>
          </a:p>
          <a:p>
            <a:r>
              <a:rPr lang="sq-AL" sz="2800" dirty="0" smtClean="0"/>
              <a:t>Taksat/tarifat vendore.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Të ardhurat nga dhënia me qera e tokës/ndërtesave.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Titujt dhe të drejtat e tjera të blera nga bashkia.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Investimet mbi kapitalet.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Shitja e pronave, dhuratat, interesat, gjobat, ndi</a:t>
            </a:r>
            <a:r>
              <a:rPr lang="en-US" sz="2800" dirty="0" smtClean="0"/>
              <a:t>h</a:t>
            </a:r>
            <a:r>
              <a:rPr lang="sq-AL" sz="2800" dirty="0" smtClean="0"/>
              <a:t>mat, donacionet.</a:t>
            </a:r>
            <a:endParaRPr lang="sq-A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sz="4000" b="1" dirty="0" smtClean="0"/>
              <a:t>Taksat vendore te bashkive</a:t>
            </a:r>
            <a:endParaRPr lang="sq-A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M</a:t>
            </a:r>
            <a:r>
              <a:rPr lang="sq-AL" dirty="0" smtClean="0"/>
              <a:t>bi pasuritë e luajtshme dhe të paluajtshme, si dhe mbi transaksionet e kryera me to;</a:t>
            </a:r>
            <a:endParaRPr lang="en-US" dirty="0" smtClean="0"/>
          </a:p>
          <a:p>
            <a:pPr lvl="0"/>
            <a:r>
              <a:rPr lang="en-US" dirty="0" smtClean="0"/>
              <a:t>M</a:t>
            </a:r>
            <a:r>
              <a:rPr lang="sq-AL" dirty="0" smtClean="0"/>
              <a:t>bi veprimtarinë ekonomike të biznesit të vogël;</a:t>
            </a:r>
            <a:endParaRPr lang="en-US" dirty="0" smtClean="0"/>
          </a:p>
          <a:p>
            <a:pPr lvl="0"/>
            <a:r>
              <a:rPr lang="en-US" dirty="0" smtClean="0"/>
              <a:t>M</a:t>
            </a:r>
            <a:r>
              <a:rPr lang="sq-AL" dirty="0" smtClean="0"/>
              <a:t>bi veprimtarinë e shërbimit hotelier;</a:t>
            </a:r>
            <a:endParaRPr lang="en-US" dirty="0" smtClean="0"/>
          </a:p>
          <a:p>
            <a:pPr lvl="0"/>
            <a:r>
              <a:rPr lang="en-US" dirty="0" smtClean="0"/>
              <a:t>M</a:t>
            </a:r>
            <a:r>
              <a:rPr lang="sq-AL" dirty="0" smtClean="0"/>
              <a:t>bi të ardhurat vetjake të krijuara nga dhuratat, trashëgimi, </a:t>
            </a:r>
            <a:endParaRPr lang="en-US" dirty="0" smtClean="0"/>
          </a:p>
          <a:p>
            <a:pPr lvl="0"/>
            <a:r>
              <a:rPr lang="en-US" dirty="0" smtClean="0"/>
              <a:t>T</a:t>
            </a:r>
            <a:r>
              <a:rPr lang="sq-AL" dirty="0" smtClean="0"/>
              <a:t>estament ose llotari vendore;</a:t>
            </a:r>
            <a:endParaRPr lang="en-US" dirty="0" smtClean="0"/>
          </a:p>
          <a:p>
            <a:pPr lvl="0"/>
            <a:r>
              <a:rPr lang="en-US" dirty="0" smtClean="0"/>
              <a:t>T</a:t>
            </a:r>
            <a:r>
              <a:rPr lang="sq-AL" dirty="0" smtClean="0"/>
              <a:t>ë ardhura nga donacionet, dhuratat  dhe filantropitë;</a:t>
            </a:r>
            <a:endParaRPr lang="en-US" dirty="0" smtClean="0"/>
          </a:p>
          <a:p>
            <a:pPr lvl="0"/>
            <a:r>
              <a:rPr lang="sq-AL" dirty="0" smtClean="0"/>
              <a:t>bashkia mund të vendosë taksa tarifa </a:t>
            </a:r>
            <a:r>
              <a:rPr lang="en-US" dirty="0" smtClean="0"/>
              <a:t>të tjera </a:t>
            </a:r>
            <a:r>
              <a:rPr lang="sq-AL" dirty="0" smtClean="0"/>
              <a:t>vendore;</a:t>
            </a:r>
            <a:endParaRPr lang="en-US" dirty="0" smtClean="0"/>
          </a:p>
          <a:p>
            <a:pPr lvl="0"/>
            <a:r>
              <a:rPr lang="sq-AL" dirty="0" smtClean="0"/>
              <a:t>taksa të tjera të përcaktuara me ligj.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 smtClean="0"/>
              <a:t>Taksat vendore te bashkive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lvl="0"/>
            <a:r>
              <a:rPr lang="sq-AL" dirty="0" smtClean="0"/>
              <a:t>Bashkitë  ushtrojnë të drejtën e vendosjes së nivelit të taksës, mënyrën e llogaritës së saj, si dhe mbledhjen dhe administrimin e tyre brenda kufijve dhe sipas kritereve të përcaktuara në ligjin përkatës. </a:t>
            </a:r>
            <a:endParaRPr lang="en-US" dirty="0" smtClean="0"/>
          </a:p>
          <a:p>
            <a:pPr lvl="0"/>
            <a:r>
              <a:rPr lang="sq-AL" dirty="0" smtClean="0"/>
              <a:t>Bashkitë kanë të drejtë të përjashtojnë nga pagimi i taksës kategori të caktuara apo grupe në nevojë në përputhje me ligjin përkatës.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sz="4000" b="1" dirty="0" smtClean="0"/>
              <a:t>Tarifat vendore të bashkive</a:t>
            </a:r>
            <a:endParaRPr lang="sq-A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sq-AL" sz="4000" dirty="0" smtClean="0"/>
              <a:t>Bashkitë krijojnë të ardhura nga tarifat vendore për: </a:t>
            </a:r>
            <a:endParaRPr lang="en-US" sz="4000" dirty="0" smtClean="0"/>
          </a:p>
          <a:p>
            <a:pPr lvl="1"/>
            <a:r>
              <a:rPr lang="sq-AL" sz="3300" dirty="0" smtClean="0"/>
              <a:t>shërbimet publike që ato ofrojnë; </a:t>
            </a:r>
            <a:endParaRPr lang="en-US" sz="3300" dirty="0" smtClean="0"/>
          </a:p>
          <a:p>
            <a:pPr lvl="1"/>
            <a:r>
              <a:rPr lang="sq-AL" sz="3300" dirty="0" smtClean="0"/>
              <a:t>të drejtën e përdorimit të pronave publike vendore; </a:t>
            </a:r>
            <a:endParaRPr lang="en-US" sz="3300" dirty="0" smtClean="0"/>
          </a:p>
          <a:p>
            <a:pPr lvl="1"/>
            <a:r>
              <a:rPr lang="sq-AL" sz="3300" dirty="0" smtClean="0"/>
              <a:t>dhënien e licencave, të lejeve, autorizimeve dhe për lëshimin e dokumenteve të tjera, për të cilat ato kanë autoritet të plotë, me përjashtim të rasteve kur përcaktohet ndryshe me ligj;</a:t>
            </a:r>
            <a:endParaRPr lang="en-US" sz="3300" dirty="0" smtClean="0"/>
          </a:p>
          <a:p>
            <a:pPr lvl="1"/>
            <a:r>
              <a:rPr lang="sq-AL" sz="3300" dirty="0" smtClean="0"/>
              <a:t>çdo tarifë tjetër të tjera të përkohshme në përputhje me rrethana të përcaktuara me ligj;</a:t>
            </a:r>
            <a:endParaRPr lang="en-US" sz="3300" dirty="0" smtClean="0"/>
          </a:p>
          <a:p>
            <a:pPr lvl="0"/>
            <a:r>
              <a:rPr lang="sq-AL" sz="4000" dirty="0" smtClean="0"/>
              <a:t>Bashkitë vendosin vetë për nivelin, mënyrën e mbledhjes dhe të administrimit të tarifave vendore, në përputhje me politikat dhe parimet e përgjithshme kombëtare të përcaktuara në ligjet në fuqi.</a:t>
            </a:r>
            <a:endParaRPr lang="en-US" sz="4000" dirty="0" smtClean="0"/>
          </a:p>
          <a:p>
            <a:pPr>
              <a:buNone/>
            </a:pPr>
            <a:r>
              <a:rPr lang="sq-AL" sz="4000" dirty="0" smtClean="0"/>
              <a:t> 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b="1" dirty="0" smtClean="0"/>
              <a:t>Të ardhurat nga burimet kombëtare</a:t>
            </a:r>
            <a:endParaRPr lang="sq-A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105400"/>
          </a:xfrm>
        </p:spPr>
        <p:txBody>
          <a:bodyPr>
            <a:normAutofit/>
          </a:bodyPr>
          <a:lstStyle/>
          <a:p>
            <a:r>
              <a:rPr lang="sq-AL" sz="2800" dirty="0" smtClean="0"/>
              <a:t>Taksat dhe tatimet e ndara (</a:t>
            </a:r>
            <a:r>
              <a:rPr lang="sq-AL" sz="2800" dirty="0" smtClean="0">
                <a:solidFill>
                  <a:srgbClr val="FF0000"/>
                </a:solidFill>
              </a:rPr>
              <a:t>u jepen bashkive në jo më pak se 4 transferta në vit</a:t>
            </a:r>
            <a:r>
              <a:rPr lang="sq-AL" sz="2800" dirty="0" smtClean="0"/>
              <a:t>).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Transferta e pakushtëzuar:</a:t>
            </a:r>
          </a:p>
          <a:p>
            <a:pPr>
              <a:buNone/>
            </a:pPr>
            <a:r>
              <a:rPr lang="sq-AL" sz="2800" dirty="0" smtClean="0"/>
              <a:t>    </a:t>
            </a:r>
            <a:r>
              <a:rPr lang="sq-AL" sz="2800" dirty="0" smtClean="0">
                <a:solidFill>
                  <a:srgbClr val="FF0000"/>
                </a:solidFill>
              </a:rPr>
              <a:t>-caktohet si përqindje fikse kundrejt të ardhurave publike në ligjin që rregullon financat vendore</a:t>
            </a:r>
            <a:r>
              <a:rPr lang="sq-AL" sz="2800" dirty="0" smtClean="0"/>
              <a:t>.</a:t>
            </a:r>
          </a:p>
          <a:p>
            <a:pPr>
              <a:buNone/>
            </a:pPr>
            <a:endParaRPr lang="sq-AL" sz="800" dirty="0" smtClean="0"/>
          </a:p>
          <a:p>
            <a:r>
              <a:rPr lang="sq-AL" sz="2800" dirty="0" smtClean="0"/>
              <a:t>Transferta e kushtëzuar (kritere objektive, kushtet ekonomike, nevojat e njqv-së, strategjitë e zhvillimit në nivel kombëtar).</a:t>
            </a:r>
          </a:p>
          <a:p>
            <a:pPr>
              <a:buNone/>
            </a:pPr>
            <a:endParaRPr lang="sq-A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sz="4000" b="1" dirty="0" smtClean="0"/>
              <a:t>Burimet e financimit të qarkut</a:t>
            </a:r>
            <a:endParaRPr lang="sq-A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/>
          </a:bodyPr>
          <a:lstStyle/>
          <a:p>
            <a:r>
              <a:rPr lang="sq-AL" sz="2800" dirty="0" smtClean="0"/>
              <a:t>Burime të veta vendore/ndarja e të ardhurave kombëtare</a:t>
            </a:r>
          </a:p>
          <a:p>
            <a:pPr>
              <a:buNone/>
            </a:pPr>
            <a:endParaRPr lang="sq-AL" sz="900" dirty="0" smtClean="0"/>
          </a:p>
          <a:p>
            <a:r>
              <a:rPr lang="sq-AL" sz="2800" dirty="0" smtClean="0"/>
              <a:t>Transferta e pakushtëzuar</a:t>
            </a:r>
          </a:p>
          <a:p>
            <a:pPr>
              <a:buNone/>
            </a:pPr>
            <a:endParaRPr lang="sq-AL" sz="900" dirty="0" smtClean="0"/>
          </a:p>
          <a:p>
            <a:r>
              <a:rPr lang="sq-AL" sz="2800" dirty="0" smtClean="0"/>
              <a:t>Transferta e kushtëzuar (për kryerjen e  funksioneve dhe kompetencave të deleguara)</a:t>
            </a:r>
          </a:p>
          <a:p>
            <a:pPr>
              <a:buNone/>
            </a:pPr>
            <a:endParaRPr lang="sq-AL" sz="900" dirty="0" smtClean="0"/>
          </a:p>
          <a:p>
            <a:r>
              <a:rPr lang="sq-AL" sz="2800" dirty="0" smtClean="0"/>
              <a:t>Taksa në nivel qarku</a:t>
            </a:r>
          </a:p>
          <a:p>
            <a:pPr>
              <a:buNone/>
            </a:pPr>
            <a:endParaRPr lang="sq-AL" sz="900" dirty="0" smtClean="0"/>
          </a:p>
          <a:p>
            <a:r>
              <a:rPr lang="sq-AL" sz="2800" dirty="0" smtClean="0"/>
              <a:t>Tarifat për shërbimet publike</a:t>
            </a:r>
          </a:p>
          <a:p>
            <a:pPr>
              <a:buNone/>
            </a:pPr>
            <a:endParaRPr lang="sq-AL" sz="900" dirty="0" smtClean="0"/>
          </a:p>
          <a:p>
            <a:r>
              <a:rPr lang="sq-AL" sz="2800" dirty="0" smtClean="0"/>
              <a:t>Kuotat e anëtarësisë së bashkive përbërëse</a:t>
            </a:r>
          </a:p>
          <a:p>
            <a:endParaRPr lang="sq-A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1408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Financat vendore në draft-ligjin: “Për organizimin dhe funksionimin e qeverisjes vendore”</vt:lpstr>
      <vt:lpstr>Përmbajtja</vt:lpstr>
      <vt:lpstr>Parimet e financimit të qeverisjes vendore</vt:lpstr>
      <vt:lpstr>Të ardhurat nga burimet vendore</vt:lpstr>
      <vt:lpstr>Taksat vendore te bashkive</vt:lpstr>
      <vt:lpstr>Taksat vendore te bashkive</vt:lpstr>
      <vt:lpstr>Tarifat vendore të bashkive</vt:lpstr>
      <vt:lpstr>Të ardhurat nga burimet kombëtare</vt:lpstr>
      <vt:lpstr>Burimet e financimit të qarkut</vt:lpstr>
      <vt:lpstr> Huamarrja vendore</vt:lpstr>
      <vt:lpstr>Shpenzimet</vt:lpstr>
      <vt:lpstr>Buxheti i NJQV-ve</vt:lpstr>
      <vt:lpstr>Buxheti i NJQV-ve</vt:lpstr>
      <vt:lpstr>Hapat e përgatitjes së buxhetit me programe</vt:lpstr>
      <vt:lpstr>Projekt Buxheti Afatmesëm</vt:lpstr>
      <vt:lpstr>Auditimi i Brendshëm dhe i Jashtëm financiar</vt:lpstr>
      <vt:lpstr> Raporti vjetor </vt:lpstr>
      <vt:lpstr>Disa çështje per diskutim</vt:lpstr>
      <vt:lpstr>Faleminderit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Financat vendore në draftin e ligjit “Për organizimin dhe funksionimin e qeverisjes vendore”</dc:title>
  <dc:creator>elidona.durmishi</dc:creator>
  <cp:lastModifiedBy>fran.brahimi</cp:lastModifiedBy>
  <cp:revision>46</cp:revision>
  <dcterms:created xsi:type="dcterms:W3CDTF">2015-09-22T08:04:46Z</dcterms:created>
  <dcterms:modified xsi:type="dcterms:W3CDTF">2015-09-25T06:30:03Z</dcterms:modified>
</cp:coreProperties>
</file>